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660" r:id="rId2"/>
  </p:sldMasterIdLst>
  <p:notesMasterIdLst>
    <p:notesMasterId r:id="rId10"/>
  </p:notesMasterIdLst>
  <p:sldIdLst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4092E-B097-4E77-94DA-7B49E42D3E52}" v="5" dt="2024-01-19T14:14:22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4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2ED1D-EB63-4735-84A5-6D35019AD79C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C51D0-920F-4E2E-B6A2-B3F4D07EB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25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034A7-9452-C54E-A651-2368A59695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94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034A7-9452-C54E-A651-2368A59695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86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034A7-9452-C54E-A651-2368A59695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8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034A7-9452-C54E-A651-2368A59695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23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034A7-9452-C54E-A651-2368A59695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1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Massachusetts General Hospit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1FD0-309B-417B-AFE3-453F65B268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06424" y="2119184"/>
            <a:ext cx="9522781" cy="1680909"/>
          </a:xfrm>
        </p:spPr>
        <p:txBody>
          <a:bodyPr anchor="b"/>
          <a:lstStyle>
            <a:lvl1pPr algn="l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F3B83-EC52-4BE0-805E-877A8F7277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6424" y="3884582"/>
            <a:ext cx="9522781" cy="7372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z="2400"/>
              <a:t>Presenter or subtitle goes here</a:t>
            </a:r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65779997-ADCC-AF4F-8684-E7F8EE197E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106424" y="6316193"/>
            <a:ext cx="1832218" cy="243349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Month, year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345AA3-D8B8-E441-B56F-BDC684E64F94}"/>
              </a:ext>
            </a:extLst>
          </p:cNvPr>
          <p:cNvSpPr/>
          <p:nvPr/>
        </p:nvSpPr>
        <p:spPr>
          <a:xfrm>
            <a:off x="0" y="0"/>
            <a:ext cx="374904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B3647D-36F5-A945-9612-7CA07EEF3DE4}"/>
              </a:ext>
            </a:extLst>
          </p:cNvPr>
          <p:cNvSpPr/>
          <p:nvPr/>
        </p:nvSpPr>
        <p:spPr>
          <a:xfrm>
            <a:off x="11817096" y="0"/>
            <a:ext cx="374904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3E63C-A39E-4343-AE5E-C476DDC816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MGH Community Health Work |   Confidential—do not copy or distribute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4357391-435D-FE40-BA1B-2A5D1496E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424" y="635935"/>
            <a:ext cx="4407408" cy="45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9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4BC3F-D36A-4333-B1D9-A713B6650EE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1719072"/>
            <a:ext cx="5184648" cy="4023360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83BAA-2DD0-4F73-A72D-9AF490563F4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62700" y="1719072"/>
            <a:ext cx="5184648" cy="4023360"/>
          </a:xfrm>
        </p:spPr>
        <p:txBody>
          <a:bodyPr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718913-5E8E-2E44-862B-D47884C2F9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32BC4998-B6F1-DA42-B41F-97DBCEF7205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9759" y="5838568"/>
            <a:ext cx="7058029" cy="274981"/>
          </a:xfrm>
        </p:spPr>
        <p:txBody>
          <a:bodyPr anchor="b"/>
          <a:lstStyle>
            <a:lvl1pPr>
              <a:defRPr sz="800">
                <a:solidFill>
                  <a:schemeClr val="tx1"/>
                </a:solidFill>
              </a:defRPr>
            </a:lvl1pPr>
            <a:lvl2pPr marL="4763" indent="0"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add a footnote for this page or delete placeholder if not in use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BE4E73-5259-334F-AE3B-9FF8EABC023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MGH Community Health Work |   Confidential—do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882049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74">
          <p15:clr>
            <a:srgbClr val="FBAE40"/>
          </p15:clr>
        </p15:guide>
        <p15:guide id="3" pos="40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DEEDC80-A6AE-4D71-8BED-4E85BC9C5D6B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DEEDC80-A6AE-4D71-8BED-4E85BC9C5D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E8D99B60-9158-488E-8BCC-87D5B5BCDFB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B7701-A632-3D47-AED3-D4B4366A6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6324" y="6362188"/>
            <a:ext cx="7707596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en-US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MGH Community Health Work |   Confidential—do not copy or distribute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BB7F75-52C6-40D5-8388-347CF6B3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523875"/>
            <a:ext cx="10902950" cy="95651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09464-EA83-4E37-8A02-61A16616F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350" y="1719072"/>
            <a:ext cx="10902950" cy="40233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0DC250-A7AB-924E-9520-907FE62E8E91}"/>
              </a:ext>
            </a:extLst>
          </p:cNvPr>
          <p:cNvSpPr txBox="1"/>
          <p:nvPr/>
        </p:nvSpPr>
        <p:spPr>
          <a:xfrm>
            <a:off x="11200986" y="6362188"/>
            <a:ext cx="3509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D3C46F-8465-6948-8418-CACF6F0DE93E}" type="slidenum">
              <a:rPr lang="en-US" sz="1000" smtClean="0">
                <a:solidFill>
                  <a:schemeClr val="tx1"/>
                </a:solidFill>
              </a:rPr>
              <a:pPr algn="r"/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496F443-CBC9-D942-BCF6-03ABB20B2848}"/>
              </a:ext>
            </a:extLst>
          </p:cNvPr>
          <p:cNvSpPr/>
          <p:nvPr userDrawn="1"/>
        </p:nvSpPr>
        <p:spPr>
          <a:xfrm>
            <a:off x="640080" y="6246683"/>
            <a:ext cx="241400" cy="345756"/>
          </a:xfrm>
          <a:custGeom>
            <a:avLst/>
            <a:gdLst>
              <a:gd name="connsiteX0" fmla="*/ 241400 w 241400"/>
              <a:gd name="connsiteY0" fmla="*/ 281835 h 345756"/>
              <a:gd name="connsiteX1" fmla="*/ 241400 w 241400"/>
              <a:gd name="connsiteY1" fmla="*/ 311912 h 345756"/>
              <a:gd name="connsiteX2" fmla="*/ 151992 w 241400"/>
              <a:gd name="connsiteY2" fmla="*/ 333806 h 345756"/>
              <a:gd name="connsiteX3" fmla="*/ 89407 w 241400"/>
              <a:gd name="connsiteY3" fmla="*/ 333806 h 345756"/>
              <a:gd name="connsiteX4" fmla="*/ 0 w 241400"/>
              <a:gd name="connsiteY4" fmla="*/ 345756 h 345756"/>
              <a:gd name="connsiteX5" fmla="*/ 0 w 241400"/>
              <a:gd name="connsiteY5" fmla="*/ 315680 h 345756"/>
              <a:gd name="connsiteX6" fmla="*/ 89407 w 241400"/>
              <a:gd name="connsiteY6" fmla="*/ 303730 h 345756"/>
              <a:gd name="connsiteX7" fmla="*/ 151992 w 241400"/>
              <a:gd name="connsiteY7" fmla="*/ 303730 h 345756"/>
              <a:gd name="connsiteX8" fmla="*/ 241400 w 241400"/>
              <a:gd name="connsiteY8" fmla="*/ 281835 h 345756"/>
              <a:gd name="connsiteX9" fmla="*/ 241400 w 241400"/>
              <a:gd name="connsiteY9" fmla="*/ 231708 h 345756"/>
              <a:gd name="connsiteX10" fmla="*/ 241400 w 241400"/>
              <a:gd name="connsiteY10" fmla="*/ 261785 h 345756"/>
              <a:gd name="connsiteX11" fmla="*/ 151992 w 241400"/>
              <a:gd name="connsiteY11" fmla="*/ 283679 h 345756"/>
              <a:gd name="connsiteX12" fmla="*/ 89407 w 241400"/>
              <a:gd name="connsiteY12" fmla="*/ 283679 h 345756"/>
              <a:gd name="connsiteX13" fmla="*/ 0 w 241400"/>
              <a:gd name="connsiteY13" fmla="*/ 295631 h 345756"/>
              <a:gd name="connsiteX14" fmla="*/ 0 w 241400"/>
              <a:gd name="connsiteY14" fmla="*/ 265553 h 345756"/>
              <a:gd name="connsiteX15" fmla="*/ 89407 w 241400"/>
              <a:gd name="connsiteY15" fmla="*/ 253603 h 345756"/>
              <a:gd name="connsiteX16" fmla="*/ 151992 w 241400"/>
              <a:gd name="connsiteY16" fmla="*/ 253603 h 345756"/>
              <a:gd name="connsiteX17" fmla="*/ 241400 w 241400"/>
              <a:gd name="connsiteY17" fmla="*/ 231708 h 345756"/>
              <a:gd name="connsiteX18" fmla="*/ 208972 w 241400"/>
              <a:gd name="connsiteY18" fmla="*/ 129529 h 345756"/>
              <a:gd name="connsiteX19" fmla="*/ 241399 w 241400"/>
              <a:gd name="connsiteY19" fmla="*/ 129529 h 345756"/>
              <a:gd name="connsiteX20" fmla="*/ 241399 w 241400"/>
              <a:gd name="connsiteY20" fmla="*/ 211987 h 345756"/>
              <a:gd name="connsiteX21" fmla="*/ 208972 w 241400"/>
              <a:gd name="connsiteY21" fmla="*/ 228655 h 345756"/>
              <a:gd name="connsiteX22" fmla="*/ 139314 w 241400"/>
              <a:gd name="connsiteY22" fmla="*/ 129529 h 345756"/>
              <a:gd name="connsiteX23" fmla="*/ 171742 w 241400"/>
              <a:gd name="connsiteY23" fmla="*/ 129529 h 345756"/>
              <a:gd name="connsiteX24" fmla="*/ 171742 w 241400"/>
              <a:gd name="connsiteY24" fmla="*/ 234032 h 345756"/>
              <a:gd name="connsiteX25" fmla="*/ 139314 w 241400"/>
              <a:gd name="connsiteY25" fmla="*/ 234032 h 345756"/>
              <a:gd name="connsiteX26" fmla="*/ 139314 w 241400"/>
              <a:gd name="connsiteY26" fmla="*/ 184360 h 345756"/>
              <a:gd name="connsiteX27" fmla="*/ 69657 w 241400"/>
              <a:gd name="connsiteY27" fmla="*/ 129529 h 345756"/>
              <a:gd name="connsiteX28" fmla="*/ 102085 w 241400"/>
              <a:gd name="connsiteY28" fmla="*/ 129529 h 345756"/>
              <a:gd name="connsiteX29" fmla="*/ 102085 w 241400"/>
              <a:gd name="connsiteY29" fmla="*/ 234032 h 345756"/>
              <a:gd name="connsiteX30" fmla="*/ 69657 w 241400"/>
              <a:gd name="connsiteY30" fmla="*/ 234032 h 345756"/>
              <a:gd name="connsiteX31" fmla="*/ 69657 w 241400"/>
              <a:gd name="connsiteY31" fmla="*/ 184360 h 345756"/>
              <a:gd name="connsiteX32" fmla="*/ 0 w 241400"/>
              <a:gd name="connsiteY32" fmla="*/ 129529 h 345756"/>
              <a:gd name="connsiteX33" fmla="*/ 32428 w 241400"/>
              <a:gd name="connsiteY33" fmla="*/ 129529 h 345756"/>
              <a:gd name="connsiteX34" fmla="*/ 32428 w 241400"/>
              <a:gd name="connsiteY34" fmla="*/ 234032 h 345756"/>
              <a:gd name="connsiteX35" fmla="*/ 0 w 241400"/>
              <a:gd name="connsiteY35" fmla="*/ 234032 h 345756"/>
              <a:gd name="connsiteX36" fmla="*/ 0 w 241400"/>
              <a:gd name="connsiteY36" fmla="*/ 184360 h 345756"/>
              <a:gd name="connsiteX37" fmla="*/ 0 w 241400"/>
              <a:gd name="connsiteY37" fmla="*/ 80523 h 345756"/>
              <a:gd name="connsiteX38" fmla="*/ 241400 w 241400"/>
              <a:gd name="connsiteY38" fmla="*/ 80523 h 345756"/>
              <a:gd name="connsiteX39" fmla="*/ 241400 w 241400"/>
              <a:gd name="connsiteY39" fmla="*/ 109957 h 345756"/>
              <a:gd name="connsiteX40" fmla="*/ 120700 w 241400"/>
              <a:gd name="connsiteY40" fmla="*/ 109957 h 345756"/>
              <a:gd name="connsiteX41" fmla="*/ 0 w 241400"/>
              <a:gd name="connsiteY41" fmla="*/ 109957 h 345756"/>
              <a:gd name="connsiteX42" fmla="*/ 120700 w 241400"/>
              <a:gd name="connsiteY42" fmla="*/ 0 h 345756"/>
              <a:gd name="connsiteX43" fmla="*/ 241400 w 241400"/>
              <a:gd name="connsiteY43" fmla="*/ 40101 h 345756"/>
              <a:gd name="connsiteX44" fmla="*/ 241400 w 241400"/>
              <a:gd name="connsiteY44" fmla="*/ 70498 h 345756"/>
              <a:gd name="connsiteX45" fmla="*/ 120700 w 241400"/>
              <a:gd name="connsiteY45" fmla="*/ 30397 h 345756"/>
              <a:gd name="connsiteX46" fmla="*/ 0 w 241400"/>
              <a:gd name="connsiteY46" fmla="*/ 70498 h 345756"/>
              <a:gd name="connsiteX47" fmla="*/ 0 w 241400"/>
              <a:gd name="connsiteY47" fmla="*/ 40101 h 34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1400" h="345756">
                <a:moveTo>
                  <a:pt x="241400" y="281835"/>
                </a:moveTo>
                <a:lnTo>
                  <a:pt x="241400" y="311912"/>
                </a:lnTo>
                <a:cubicBezTo>
                  <a:pt x="240758" y="313681"/>
                  <a:pt x="229057" y="333806"/>
                  <a:pt x="151992" y="333806"/>
                </a:cubicBezTo>
                <a:lnTo>
                  <a:pt x="89407" y="333806"/>
                </a:lnTo>
                <a:cubicBezTo>
                  <a:pt x="10361" y="334411"/>
                  <a:pt x="1505" y="344664"/>
                  <a:pt x="0" y="345756"/>
                </a:cubicBezTo>
                <a:lnTo>
                  <a:pt x="0" y="315680"/>
                </a:lnTo>
                <a:cubicBezTo>
                  <a:pt x="1505" y="314588"/>
                  <a:pt x="10361" y="304335"/>
                  <a:pt x="89407" y="303730"/>
                </a:cubicBezTo>
                <a:lnTo>
                  <a:pt x="151992" y="303730"/>
                </a:lnTo>
                <a:cubicBezTo>
                  <a:pt x="229057" y="303730"/>
                  <a:pt x="240758" y="283604"/>
                  <a:pt x="241400" y="281835"/>
                </a:cubicBezTo>
                <a:close/>
                <a:moveTo>
                  <a:pt x="241400" y="231708"/>
                </a:moveTo>
                <a:lnTo>
                  <a:pt x="241400" y="261785"/>
                </a:lnTo>
                <a:cubicBezTo>
                  <a:pt x="240758" y="263554"/>
                  <a:pt x="229057" y="283679"/>
                  <a:pt x="151992" y="283679"/>
                </a:cubicBezTo>
                <a:lnTo>
                  <a:pt x="89407" y="283679"/>
                </a:lnTo>
                <a:cubicBezTo>
                  <a:pt x="10361" y="284284"/>
                  <a:pt x="1505" y="294539"/>
                  <a:pt x="0" y="295631"/>
                </a:cubicBezTo>
                <a:lnTo>
                  <a:pt x="0" y="265553"/>
                </a:lnTo>
                <a:cubicBezTo>
                  <a:pt x="1505" y="264461"/>
                  <a:pt x="10361" y="254208"/>
                  <a:pt x="89407" y="253603"/>
                </a:cubicBezTo>
                <a:lnTo>
                  <a:pt x="151992" y="253603"/>
                </a:lnTo>
                <a:cubicBezTo>
                  <a:pt x="229057" y="253603"/>
                  <a:pt x="240758" y="233478"/>
                  <a:pt x="241400" y="231708"/>
                </a:cubicBezTo>
                <a:close/>
                <a:moveTo>
                  <a:pt x="208972" y="129529"/>
                </a:moveTo>
                <a:lnTo>
                  <a:pt x="241399" y="129529"/>
                </a:lnTo>
                <a:lnTo>
                  <a:pt x="241399" y="211987"/>
                </a:lnTo>
                <a:cubicBezTo>
                  <a:pt x="240971" y="213169"/>
                  <a:pt x="235558" y="222563"/>
                  <a:pt x="208972" y="228655"/>
                </a:cubicBezTo>
                <a:close/>
                <a:moveTo>
                  <a:pt x="139314" y="129529"/>
                </a:moveTo>
                <a:lnTo>
                  <a:pt x="171742" y="129529"/>
                </a:lnTo>
                <a:lnTo>
                  <a:pt x="171742" y="234032"/>
                </a:lnTo>
                <a:lnTo>
                  <a:pt x="139314" y="234032"/>
                </a:lnTo>
                <a:lnTo>
                  <a:pt x="139314" y="184360"/>
                </a:lnTo>
                <a:close/>
                <a:moveTo>
                  <a:pt x="69657" y="129529"/>
                </a:moveTo>
                <a:lnTo>
                  <a:pt x="102085" y="129529"/>
                </a:lnTo>
                <a:lnTo>
                  <a:pt x="102085" y="234032"/>
                </a:lnTo>
                <a:lnTo>
                  <a:pt x="69657" y="234032"/>
                </a:lnTo>
                <a:lnTo>
                  <a:pt x="69657" y="184360"/>
                </a:lnTo>
                <a:close/>
                <a:moveTo>
                  <a:pt x="0" y="129529"/>
                </a:moveTo>
                <a:lnTo>
                  <a:pt x="32428" y="129529"/>
                </a:lnTo>
                <a:lnTo>
                  <a:pt x="32428" y="234032"/>
                </a:lnTo>
                <a:lnTo>
                  <a:pt x="0" y="234032"/>
                </a:lnTo>
                <a:lnTo>
                  <a:pt x="0" y="184360"/>
                </a:lnTo>
                <a:close/>
                <a:moveTo>
                  <a:pt x="0" y="80523"/>
                </a:moveTo>
                <a:lnTo>
                  <a:pt x="241400" y="80523"/>
                </a:lnTo>
                <a:lnTo>
                  <a:pt x="241400" y="109957"/>
                </a:lnTo>
                <a:lnTo>
                  <a:pt x="120700" y="109957"/>
                </a:lnTo>
                <a:lnTo>
                  <a:pt x="0" y="109957"/>
                </a:lnTo>
                <a:close/>
                <a:moveTo>
                  <a:pt x="120700" y="0"/>
                </a:moveTo>
                <a:lnTo>
                  <a:pt x="241400" y="40101"/>
                </a:lnTo>
                <a:lnTo>
                  <a:pt x="241400" y="70498"/>
                </a:lnTo>
                <a:lnTo>
                  <a:pt x="120700" y="30397"/>
                </a:lnTo>
                <a:lnTo>
                  <a:pt x="0" y="70498"/>
                </a:lnTo>
                <a:lnTo>
                  <a:pt x="0" y="40101"/>
                </a:lnTo>
                <a:close/>
              </a:path>
            </a:pathLst>
          </a:custGeom>
          <a:solidFill>
            <a:srgbClr val="009CA6"/>
          </a:solidFill>
          <a:ln w="17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7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228600" algn="l" defTabSz="914400" rtl="0" eaLnBrk="1" latinLnBrk="0" hangingPunct="1">
        <a:lnSpc>
          <a:spcPct val="100000"/>
        </a:lnSpc>
        <a:spcBef>
          <a:spcPts val="0"/>
        </a:spcBef>
        <a:buSzPct val="95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8975" indent="-220663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‒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7575" indent="-233363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6175" indent="-234950" algn="l" defTabSz="914400" rtl="0" eaLnBrk="1" latinLnBrk="0" hangingPunct="1">
        <a:lnSpc>
          <a:spcPct val="100000"/>
        </a:lnSpc>
        <a:spcBef>
          <a:spcPts val="0"/>
        </a:spcBef>
        <a:buSzPct val="90000"/>
        <a:buFont typeface="System Font Regular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7">
          <p15:clr>
            <a:srgbClr val="F26B43"/>
          </p15:clr>
        </p15:guide>
        <p15:guide id="2" pos="401">
          <p15:clr>
            <a:srgbClr val="F26B43"/>
          </p15:clr>
        </p15:guide>
        <p15:guide id="3" pos="7274">
          <p15:clr>
            <a:srgbClr val="F26B43"/>
          </p15:clr>
        </p15:guide>
        <p15:guide id="4" orient="horz" pos="938">
          <p15:clr>
            <a:srgbClr val="F26B43"/>
          </p15:clr>
        </p15:guide>
        <p15:guide id="5" orient="horz" pos="1082">
          <p15:clr>
            <a:srgbClr val="F26B43"/>
          </p15:clr>
        </p15:guide>
        <p15:guide id="6" orient="horz" pos="3619">
          <p15:clr>
            <a:srgbClr val="F26B43"/>
          </p15:clr>
        </p15:guide>
        <p15:guide id="7" orient="horz" pos="4084">
          <p15:clr>
            <a:srgbClr val="F26B43"/>
          </p15:clr>
        </p15:guide>
        <p15:guide id="8" orient="horz" pos="385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DEEDC80-A6AE-4D71-8BED-4E85BC9C5D6B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DEEDC80-A6AE-4D71-8BED-4E85BC9C5D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E8D99B60-9158-488E-8BCC-87D5B5BCDFB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B7701-A632-3D47-AED3-D4B4366A6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6324" y="6362188"/>
            <a:ext cx="7707596" cy="15388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en-US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MGH Community Health Work |   Confidential—do not copy or distribute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BB7F75-52C6-40D5-8388-347CF6B3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523875"/>
            <a:ext cx="10902950" cy="95651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09464-EA83-4E37-8A02-61A16616F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350" y="1719072"/>
            <a:ext cx="10902950" cy="40233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0DC250-A7AB-924E-9520-907FE62E8E91}"/>
              </a:ext>
            </a:extLst>
          </p:cNvPr>
          <p:cNvSpPr txBox="1"/>
          <p:nvPr/>
        </p:nvSpPr>
        <p:spPr>
          <a:xfrm>
            <a:off x="11200986" y="6362188"/>
            <a:ext cx="35093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D3C46F-8465-6948-8418-CACF6F0DE93E}" type="slidenum">
              <a:rPr lang="en-US" sz="1000" smtClean="0">
                <a:solidFill>
                  <a:schemeClr val="tx1"/>
                </a:solidFill>
              </a:rPr>
              <a:pPr algn="r"/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496F443-CBC9-D942-BCF6-03ABB20B2848}"/>
              </a:ext>
            </a:extLst>
          </p:cNvPr>
          <p:cNvSpPr/>
          <p:nvPr userDrawn="1"/>
        </p:nvSpPr>
        <p:spPr>
          <a:xfrm>
            <a:off x="640080" y="6246683"/>
            <a:ext cx="241400" cy="345756"/>
          </a:xfrm>
          <a:custGeom>
            <a:avLst/>
            <a:gdLst>
              <a:gd name="connsiteX0" fmla="*/ 241400 w 241400"/>
              <a:gd name="connsiteY0" fmla="*/ 281835 h 345756"/>
              <a:gd name="connsiteX1" fmla="*/ 241400 w 241400"/>
              <a:gd name="connsiteY1" fmla="*/ 311912 h 345756"/>
              <a:gd name="connsiteX2" fmla="*/ 151992 w 241400"/>
              <a:gd name="connsiteY2" fmla="*/ 333806 h 345756"/>
              <a:gd name="connsiteX3" fmla="*/ 89407 w 241400"/>
              <a:gd name="connsiteY3" fmla="*/ 333806 h 345756"/>
              <a:gd name="connsiteX4" fmla="*/ 0 w 241400"/>
              <a:gd name="connsiteY4" fmla="*/ 345756 h 345756"/>
              <a:gd name="connsiteX5" fmla="*/ 0 w 241400"/>
              <a:gd name="connsiteY5" fmla="*/ 315680 h 345756"/>
              <a:gd name="connsiteX6" fmla="*/ 89407 w 241400"/>
              <a:gd name="connsiteY6" fmla="*/ 303730 h 345756"/>
              <a:gd name="connsiteX7" fmla="*/ 151992 w 241400"/>
              <a:gd name="connsiteY7" fmla="*/ 303730 h 345756"/>
              <a:gd name="connsiteX8" fmla="*/ 241400 w 241400"/>
              <a:gd name="connsiteY8" fmla="*/ 281835 h 345756"/>
              <a:gd name="connsiteX9" fmla="*/ 241400 w 241400"/>
              <a:gd name="connsiteY9" fmla="*/ 231708 h 345756"/>
              <a:gd name="connsiteX10" fmla="*/ 241400 w 241400"/>
              <a:gd name="connsiteY10" fmla="*/ 261785 h 345756"/>
              <a:gd name="connsiteX11" fmla="*/ 151992 w 241400"/>
              <a:gd name="connsiteY11" fmla="*/ 283679 h 345756"/>
              <a:gd name="connsiteX12" fmla="*/ 89407 w 241400"/>
              <a:gd name="connsiteY12" fmla="*/ 283679 h 345756"/>
              <a:gd name="connsiteX13" fmla="*/ 0 w 241400"/>
              <a:gd name="connsiteY13" fmla="*/ 295631 h 345756"/>
              <a:gd name="connsiteX14" fmla="*/ 0 w 241400"/>
              <a:gd name="connsiteY14" fmla="*/ 265553 h 345756"/>
              <a:gd name="connsiteX15" fmla="*/ 89407 w 241400"/>
              <a:gd name="connsiteY15" fmla="*/ 253603 h 345756"/>
              <a:gd name="connsiteX16" fmla="*/ 151992 w 241400"/>
              <a:gd name="connsiteY16" fmla="*/ 253603 h 345756"/>
              <a:gd name="connsiteX17" fmla="*/ 241400 w 241400"/>
              <a:gd name="connsiteY17" fmla="*/ 231708 h 345756"/>
              <a:gd name="connsiteX18" fmla="*/ 208972 w 241400"/>
              <a:gd name="connsiteY18" fmla="*/ 129529 h 345756"/>
              <a:gd name="connsiteX19" fmla="*/ 241399 w 241400"/>
              <a:gd name="connsiteY19" fmla="*/ 129529 h 345756"/>
              <a:gd name="connsiteX20" fmla="*/ 241399 w 241400"/>
              <a:gd name="connsiteY20" fmla="*/ 211987 h 345756"/>
              <a:gd name="connsiteX21" fmla="*/ 208972 w 241400"/>
              <a:gd name="connsiteY21" fmla="*/ 228655 h 345756"/>
              <a:gd name="connsiteX22" fmla="*/ 139314 w 241400"/>
              <a:gd name="connsiteY22" fmla="*/ 129529 h 345756"/>
              <a:gd name="connsiteX23" fmla="*/ 171742 w 241400"/>
              <a:gd name="connsiteY23" fmla="*/ 129529 h 345756"/>
              <a:gd name="connsiteX24" fmla="*/ 171742 w 241400"/>
              <a:gd name="connsiteY24" fmla="*/ 234032 h 345756"/>
              <a:gd name="connsiteX25" fmla="*/ 139314 w 241400"/>
              <a:gd name="connsiteY25" fmla="*/ 234032 h 345756"/>
              <a:gd name="connsiteX26" fmla="*/ 139314 w 241400"/>
              <a:gd name="connsiteY26" fmla="*/ 184360 h 345756"/>
              <a:gd name="connsiteX27" fmla="*/ 69657 w 241400"/>
              <a:gd name="connsiteY27" fmla="*/ 129529 h 345756"/>
              <a:gd name="connsiteX28" fmla="*/ 102085 w 241400"/>
              <a:gd name="connsiteY28" fmla="*/ 129529 h 345756"/>
              <a:gd name="connsiteX29" fmla="*/ 102085 w 241400"/>
              <a:gd name="connsiteY29" fmla="*/ 234032 h 345756"/>
              <a:gd name="connsiteX30" fmla="*/ 69657 w 241400"/>
              <a:gd name="connsiteY30" fmla="*/ 234032 h 345756"/>
              <a:gd name="connsiteX31" fmla="*/ 69657 w 241400"/>
              <a:gd name="connsiteY31" fmla="*/ 184360 h 345756"/>
              <a:gd name="connsiteX32" fmla="*/ 0 w 241400"/>
              <a:gd name="connsiteY32" fmla="*/ 129529 h 345756"/>
              <a:gd name="connsiteX33" fmla="*/ 32428 w 241400"/>
              <a:gd name="connsiteY33" fmla="*/ 129529 h 345756"/>
              <a:gd name="connsiteX34" fmla="*/ 32428 w 241400"/>
              <a:gd name="connsiteY34" fmla="*/ 234032 h 345756"/>
              <a:gd name="connsiteX35" fmla="*/ 0 w 241400"/>
              <a:gd name="connsiteY35" fmla="*/ 234032 h 345756"/>
              <a:gd name="connsiteX36" fmla="*/ 0 w 241400"/>
              <a:gd name="connsiteY36" fmla="*/ 184360 h 345756"/>
              <a:gd name="connsiteX37" fmla="*/ 0 w 241400"/>
              <a:gd name="connsiteY37" fmla="*/ 80523 h 345756"/>
              <a:gd name="connsiteX38" fmla="*/ 241400 w 241400"/>
              <a:gd name="connsiteY38" fmla="*/ 80523 h 345756"/>
              <a:gd name="connsiteX39" fmla="*/ 241400 w 241400"/>
              <a:gd name="connsiteY39" fmla="*/ 109957 h 345756"/>
              <a:gd name="connsiteX40" fmla="*/ 120700 w 241400"/>
              <a:gd name="connsiteY40" fmla="*/ 109957 h 345756"/>
              <a:gd name="connsiteX41" fmla="*/ 0 w 241400"/>
              <a:gd name="connsiteY41" fmla="*/ 109957 h 345756"/>
              <a:gd name="connsiteX42" fmla="*/ 120700 w 241400"/>
              <a:gd name="connsiteY42" fmla="*/ 0 h 345756"/>
              <a:gd name="connsiteX43" fmla="*/ 241400 w 241400"/>
              <a:gd name="connsiteY43" fmla="*/ 40101 h 345756"/>
              <a:gd name="connsiteX44" fmla="*/ 241400 w 241400"/>
              <a:gd name="connsiteY44" fmla="*/ 70498 h 345756"/>
              <a:gd name="connsiteX45" fmla="*/ 120700 w 241400"/>
              <a:gd name="connsiteY45" fmla="*/ 30397 h 345756"/>
              <a:gd name="connsiteX46" fmla="*/ 0 w 241400"/>
              <a:gd name="connsiteY46" fmla="*/ 70498 h 345756"/>
              <a:gd name="connsiteX47" fmla="*/ 0 w 241400"/>
              <a:gd name="connsiteY47" fmla="*/ 40101 h 34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1400" h="345756">
                <a:moveTo>
                  <a:pt x="241400" y="281835"/>
                </a:moveTo>
                <a:lnTo>
                  <a:pt x="241400" y="311912"/>
                </a:lnTo>
                <a:cubicBezTo>
                  <a:pt x="240758" y="313681"/>
                  <a:pt x="229057" y="333806"/>
                  <a:pt x="151992" y="333806"/>
                </a:cubicBezTo>
                <a:lnTo>
                  <a:pt x="89407" y="333806"/>
                </a:lnTo>
                <a:cubicBezTo>
                  <a:pt x="10361" y="334411"/>
                  <a:pt x="1505" y="344664"/>
                  <a:pt x="0" y="345756"/>
                </a:cubicBezTo>
                <a:lnTo>
                  <a:pt x="0" y="315680"/>
                </a:lnTo>
                <a:cubicBezTo>
                  <a:pt x="1505" y="314588"/>
                  <a:pt x="10361" y="304335"/>
                  <a:pt x="89407" y="303730"/>
                </a:cubicBezTo>
                <a:lnTo>
                  <a:pt x="151992" y="303730"/>
                </a:lnTo>
                <a:cubicBezTo>
                  <a:pt x="229057" y="303730"/>
                  <a:pt x="240758" y="283604"/>
                  <a:pt x="241400" y="281835"/>
                </a:cubicBezTo>
                <a:close/>
                <a:moveTo>
                  <a:pt x="241400" y="231708"/>
                </a:moveTo>
                <a:lnTo>
                  <a:pt x="241400" y="261785"/>
                </a:lnTo>
                <a:cubicBezTo>
                  <a:pt x="240758" y="263554"/>
                  <a:pt x="229057" y="283679"/>
                  <a:pt x="151992" y="283679"/>
                </a:cubicBezTo>
                <a:lnTo>
                  <a:pt x="89407" y="283679"/>
                </a:lnTo>
                <a:cubicBezTo>
                  <a:pt x="10361" y="284284"/>
                  <a:pt x="1505" y="294539"/>
                  <a:pt x="0" y="295631"/>
                </a:cubicBezTo>
                <a:lnTo>
                  <a:pt x="0" y="265553"/>
                </a:lnTo>
                <a:cubicBezTo>
                  <a:pt x="1505" y="264461"/>
                  <a:pt x="10361" y="254208"/>
                  <a:pt x="89407" y="253603"/>
                </a:cubicBezTo>
                <a:lnTo>
                  <a:pt x="151992" y="253603"/>
                </a:lnTo>
                <a:cubicBezTo>
                  <a:pt x="229057" y="253603"/>
                  <a:pt x="240758" y="233478"/>
                  <a:pt x="241400" y="231708"/>
                </a:cubicBezTo>
                <a:close/>
                <a:moveTo>
                  <a:pt x="208972" y="129529"/>
                </a:moveTo>
                <a:lnTo>
                  <a:pt x="241399" y="129529"/>
                </a:lnTo>
                <a:lnTo>
                  <a:pt x="241399" y="211987"/>
                </a:lnTo>
                <a:cubicBezTo>
                  <a:pt x="240971" y="213169"/>
                  <a:pt x="235558" y="222563"/>
                  <a:pt x="208972" y="228655"/>
                </a:cubicBezTo>
                <a:close/>
                <a:moveTo>
                  <a:pt x="139314" y="129529"/>
                </a:moveTo>
                <a:lnTo>
                  <a:pt x="171742" y="129529"/>
                </a:lnTo>
                <a:lnTo>
                  <a:pt x="171742" y="234032"/>
                </a:lnTo>
                <a:lnTo>
                  <a:pt x="139314" y="234032"/>
                </a:lnTo>
                <a:lnTo>
                  <a:pt x="139314" y="184360"/>
                </a:lnTo>
                <a:close/>
                <a:moveTo>
                  <a:pt x="69657" y="129529"/>
                </a:moveTo>
                <a:lnTo>
                  <a:pt x="102085" y="129529"/>
                </a:lnTo>
                <a:lnTo>
                  <a:pt x="102085" y="234032"/>
                </a:lnTo>
                <a:lnTo>
                  <a:pt x="69657" y="234032"/>
                </a:lnTo>
                <a:lnTo>
                  <a:pt x="69657" y="184360"/>
                </a:lnTo>
                <a:close/>
                <a:moveTo>
                  <a:pt x="0" y="129529"/>
                </a:moveTo>
                <a:lnTo>
                  <a:pt x="32428" y="129529"/>
                </a:lnTo>
                <a:lnTo>
                  <a:pt x="32428" y="234032"/>
                </a:lnTo>
                <a:lnTo>
                  <a:pt x="0" y="234032"/>
                </a:lnTo>
                <a:lnTo>
                  <a:pt x="0" y="184360"/>
                </a:lnTo>
                <a:close/>
                <a:moveTo>
                  <a:pt x="0" y="80523"/>
                </a:moveTo>
                <a:lnTo>
                  <a:pt x="241400" y="80523"/>
                </a:lnTo>
                <a:lnTo>
                  <a:pt x="241400" y="109957"/>
                </a:lnTo>
                <a:lnTo>
                  <a:pt x="120700" y="109957"/>
                </a:lnTo>
                <a:lnTo>
                  <a:pt x="0" y="109957"/>
                </a:lnTo>
                <a:close/>
                <a:moveTo>
                  <a:pt x="120700" y="0"/>
                </a:moveTo>
                <a:lnTo>
                  <a:pt x="241400" y="40101"/>
                </a:lnTo>
                <a:lnTo>
                  <a:pt x="241400" y="70498"/>
                </a:lnTo>
                <a:lnTo>
                  <a:pt x="120700" y="30397"/>
                </a:lnTo>
                <a:lnTo>
                  <a:pt x="0" y="70498"/>
                </a:lnTo>
                <a:lnTo>
                  <a:pt x="0" y="40101"/>
                </a:lnTo>
                <a:close/>
              </a:path>
            </a:pathLst>
          </a:custGeom>
          <a:solidFill>
            <a:srgbClr val="009CA6"/>
          </a:solidFill>
          <a:ln w="17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7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228600" algn="l" defTabSz="914400" rtl="0" eaLnBrk="1" latinLnBrk="0" hangingPunct="1">
        <a:lnSpc>
          <a:spcPct val="100000"/>
        </a:lnSpc>
        <a:spcBef>
          <a:spcPts val="0"/>
        </a:spcBef>
        <a:buSzPct val="95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8975" indent="-220663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‒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7575" indent="-233363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6175" indent="-234950" algn="l" defTabSz="914400" rtl="0" eaLnBrk="1" latinLnBrk="0" hangingPunct="1">
        <a:lnSpc>
          <a:spcPct val="100000"/>
        </a:lnSpc>
        <a:spcBef>
          <a:spcPts val="0"/>
        </a:spcBef>
        <a:buSzPct val="90000"/>
        <a:buFont typeface="System Font Regular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7">
          <p15:clr>
            <a:srgbClr val="F26B43"/>
          </p15:clr>
        </p15:guide>
        <p15:guide id="2" pos="401">
          <p15:clr>
            <a:srgbClr val="F26B43"/>
          </p15:clr>
        </p15:guide>
        <p15:guide id="3" pos="7274">
          <p15:clr>
            <a:srgbClr val="F26B43"/>
          </p15:clr>
        </p15:guide>
        <p15:guide id="4" orient="horz" pos="938">
          <p15:clr>
            <a:srgbClr val="F26B43"/>
          </p15:clr>
        </p15:guide>
        <p15:guide id="5" orient="horz" pos="1082">
          <p15:clr>
            <a:srgbClr val="F26B43"/>
          </p15:clr>
        </p15:guide>
        <p15:guide id="6" orient="horz" pos="3619">
          <p15:clr>
            <a:srgbClr val="F26B43"/>
          </p15:clr>
        </p15:guide>
        <p15:guide id="7" orient="horz" pos="4084">
          <p15:clr>
            <a:srgbClr val="F26B43"/>
          </p15:clr>
        </p15:guide>
        <p15:guide id="8" orient="horz" pos="385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dison-park.org/what-we-do/resident-community-services/youth-development/" TargetMode="External"/><Relationship Id="rId13" Type="http://schemas.openxmlformats.org/officeDocument/2006/relationships/hyperlink" Target="https://www.massport.com/community/scholarships-and-internships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studentjobs.bostonpic.org/" TargetMode="External"/><Relationship Id="rId12" Type="http://schemas.openxmlformats.org/officeDocument/2006/relationships/hyperlink" Target="https://www.fs.usda.gov/working-with-us/opportunities-for-young-people/youth-conservation-corps-opportunities" TargetMode="Externa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4.emf"/><Relationship Id="rId11" Type="http://schemas.openxmlformats.org/officeDocument/2006/relationships/hyperlink" Target="https://ymcaboston.org/careers/" TargetMode="External"/><Relationship Id="rId5" Type="http://schemas.openxmlformats.org/officeDocument/2006/relationships/oleObject" Target="../embeddings/oleObject3.bin"/><Relationship Id="rId10" Type="http://schemas.openxmlformats.org/officeDocument/2006/relationships/hyperlink" Target="https://www.summerworks.net/WorksClient/" TargetMode="External"/><Relationship Id="rId4" Type="http://schemas.openxmlformats.org/officeDocument/2006/relationships/notesSlide" Target="../notesSlides/notesSlide2.xml"/><Relationship Id="rId9" Type="http://schemas.openxmlformats.org/officeDocument/2006/relationships/hyperlink" Target="https://successlink-boston.icims.com/jobs/intro?hashed=-435683065&amp;mobile=false&amp;width=1150&amp;height=500&amp;bga=true&amp;needsRedirect=false&amp;jan1offset=-300&amp;jun1offset=-240" TargetMode="External"/><Relationship Id="rId14" Type="http://schemas.openxmlformats.org/officeDocument/2006/relationships/hyperlink" Target="https://www.bpl.org/job-help-for-teen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eap4ed.org/programs/summer-work-program/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www.tfaforms.com/5011442" TargetMode="Externa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4.emf"/><Relationship Id="rId11" Type="http://schemas.openxmlformats.org/officeDocument/2006/relationships/hyperlink" Target="https://www.cityofmalden.org/252/Mayors-Youth-Employment-Program" TargetMode="External"/><Relationship Id="rId5" Type="http://schemas.openxmlformats.org/officeDocument/2006/relationships/oleObject" Target="../embeddings/oleObject4.bin"/><Relationship Id="rId10" Type="http://schemas.openxmlformats.org/officeDocument/2006/relationships/hyperlink" Target="https://www.revere.org/news/post/summer-youth-job-application-now-available" TargetMode="External"/><Relationship Id="rId4" Type="http://schemas.openxmlformats.org/officeDocument/2006/relationships/notesSlide" Target="../notesSlides/notesSlide3.xml"/><Relationship Id="rId9" Type="http://schemas.openxmlformats.org/officeDocument/2006/relationships/hyperlink" Target="https://cityofeverett.com/resident-services/children-services/everett-summer-programs/mayor-carlo-demarias-summer-youth-job-program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sscap.org/category/program-types/workforce-devt-adult-education/youth-mentoring/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www.mass.gov/handbook/masshire-youth-service-provider-list" TargetMode="Externa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4.emf"/><Relationship Id="rId11" Type="http://schemas.openxmlformats.org/officeDocument/2006/relationships/hyperlink" Target="https://www.brighamandwomens.org/research/research-volunteer-opportunities" TargetMode="External"/><Relationship Id="rId5" Type="http://schemas.openxmlformats.org/officeDocument/2006/relationships/oleObject" Target="../embeddings/oleObject5.bin"/><Relationship Id="rId10" Type="http://schemas.openxmlformats.org/officeDocument/2006/relationships/hyperlink" Target="https://www.massgeneral.org/community-health/cchi/programs/mgh-youth-scholars" TargetMode="External"/><Relationship Id="rId4" Type="http://schemas.openxmlformats.org/officeDocument/2006/relationships/notesSlide" Target="../notesSlides/notesSlide4.xml"/><Relationship Id="rId9" Type="http://schemas.openxmlformats.org/officeDocument/2006/relationships/hyperlink" Target="https://www.frcma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artnerbps.org/find-a-program/" TargetMode="External"/><Relationship Id="rId13" Type="http://schemas.openxmlformats.org/officeDocument/2006/relationships/hyperlink" Target="https://www.boston.gov/departments/boston-centers-youth-families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www.bostonpublicschools.org/summercamps" TargetMode="External"/><Relationship Id="rId12" Type="http://schemas.openxmlformats.org/officeDocument/2006/relationships/hyperlink" Target="https://www.umb.edu/csde/camp_shriver" TargetMode="Externa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4.emf"/><Relationship Id="rId11" Type="http://schemas.openxmlformats.org/officeDocument/2006/relationships/hyperlink" Target="https://www.bostoncentral.com/boston-summer-camps-massachusetts" TargetMode="External"/><Relationship Id="rId5" Type="http://schemas.openxmlformats.org/officeDocument/2006/relationships/oleObject" Target="../embeddings/oleObject6.bin"/><Relationship Id="rId10" Type="http://schemas.openxmlformats.org/officeDocument/2006/relationships/hyperlink" Target="https://mommypoppins.com/family/boston-summer-and-vacation-camps-guide" TargetMode="External"/><Relationship Id="rId4" Type="http://schemas.openxmlformats.org/officeDocument/2006/relationships/notesSlide" Target="../notesSlides/notesSlide5.xml"/><Relationship Id="rId9" Type="http://schemas.openxmlformats.org/officeDocument/2006/relationships/hyperlink" Target="https://campharborview.org/summer-camp/" TargetMode="External"/><Relationship Id="rId14" Type="http://schemas.openxmlformats.org/officeDocument/2006/relationships/hyperlink" Target="https://accessrec.org/programs-services/summer-camp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isawyer.com/browse/online/camps" TargetMode="External"/><Relationship Id="rId13" Type="http://schemas.openxmlformats.org/officeDocument/2006/relationships/hyperlink" Target="https://www.campjabberwocky.org/" TargetMode="External"/><Relationship Id="rId3" Type="http://schemas.openxmlformats.org/officeDocument/2006/relationships/hyperlink" Target="https://www.spedchildmass.com/special-needs-camps-fairs-massachusetts-2024/" TargetMode="External"/><Relationship Id="rId7" Type="http://schemas.openxmlformats.org/officeDocument/2006/relationships/hyperlink" Target="https://www.idtech.com/virtual" TargetMode="External"/><Relationship Id="rId12" Type="http://schemas.openxmlformats.org/officeDocument/2006/relationships/hyperlink" Target="http://campallennh.org/" TargetMode="External"/><Relationship Id="rId17" Type="http://schemas.openxmlformats.org/officeDocument/2006/relationships/hyperlink" Target="https://www.campsimcha.org/about-camp-simcha-special/" TargetMode="External"/><Relationship Id="rId2" Type="http://schemas.openxmlformats.org/officeDocument/2006/relationships/hyperlink" Target="https://www.kidscamps.com/summer_camps/massachusetts-summer-camps-page0.html" TargetMode="External"/><Relationship Id="rId16" Type="http://schemas.openxmlformats.org/officeDocument/2006/relationships/hyperlink" Target="https://www.wsymca.org/camps/frank-a-da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arsitytutors.com/classes/search" TargetMode="External"/><Relationship Id="rId11" Type="http://schemas.openxmlformats.org/officeDocument/2006/relationships/hyperlink" Target="https://zebra-crossings.org/about-us/" TargetMode="External"/><Relationship Id="rId5" Type="http://schemas.openxmlformats.org/officeDocument/2006/relationships/hyperlink" Target="https://comfortzonecamp.org/" TargetMode="External"/><Relationship Id="rId15" Type="http://schemas.openxmlformats.org/officeDocument/2006/relationships/hyperlink" Target="https://epilepsyct.com/camp-courage/" TargetMode="External"/><Relationship Id="rId10" Type="http://schemas.openxmlformats.org/officeDocument/2006/relationships/hyperlink" Target="https://www.doublehranch.org/" TargetMode="External"/><Relationship Id="rId4" Type="http://schemas.openxmlformats.org/officeDocument/2006/relationships/hyperlink" Target="https://www.campchannel.com/campers/browse/special_needs-cc.shtml" TargetMode="External"/><Relationship Id="rId9" Type="http://schemas.openxmlformats.org/officeDocument/2006/relationships/hyperlink" Target="https://outschool.com/summer" TargetMode="External"/><Relationship Id="rId14" Type="http://schemas.openxmlformats.org/officeDocument/2006/relationships/hyperlink" Target="http://www.specialsurfer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ampadvisors.com/summer.html" TargetMode="External"/><Relationship Id="rId13" Type="http://schemas.openxmlformats.org/officeDocument/2006/relationships/hyperlink" Target="https://www.invent.org/programs/camp-invention" TargetMode="External"/><Relationship Id="rId3" Type="http://schemas.openxmlformats.org/officeDocument/2006/relationships/hyperlink" Target="https://www.massaudubon.org/get-outdoors/nature-camps/day-camps" TargetMode="External"/><Relationship Id="rId7" Type="http://schemas.openxmlformats.org/officeDocument/2006/relationships/hyperlink" Target="https://www.acanewengland.org/for-families-public/find-a-camp/" TargetMode="External"/><Relationship Id="rId12" Type="http://schemas.openxmlformats.org/officeDocument/2006/relationships/hyperlink" Target="https://beascout.scouting.org/" TargetMode="External"/><Relationship Id="rId17" Type="http://schemas.openxmlformats.org/officeDocument/2006/relationships/hyperlink" Target="https://www.zoonewengland.org/zoocamp" TargetMode="External"/><Relationship Id="rId2" Type="http://schemas.openxmlformats.org/officeDocument/2006/relationships/hyperlink" Target="https://www.massaudubon.org/programs-events/nature-camps" TargetMode="External"/><Relationship Id="rId16" Type="http://schemas.openxmlformats.org/officeDocument/2006/relationships/hyperlink" Target="https://lend-a-hand-society.org/what-we-do/gran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rcma.org/" TargetMode="External"/><Relationship Id="rId11" Type="http://schemas.openxmlformats.org/officeDocument/2006/relationships/hyperlink" Target="https://www.gsema.org/en/camp/our-camps.html" TargetMode="External"/><Relationship Id="rId5" Type="http://schemas.openxmlformats.org/officeDocument/2006/relationships/hyperlink" Target="https://bostonmoms.com/guides/guide-to-summer-camps-in-boston-beyond/" TargetMode="External"/><Relationship Id="rId15" Type="http://schemas.openxmlformats.org/officeDocument/2006/relationships/hyperlink" Target="https://www.kidscamps.com/summer_camps/massachusetts-summer-camps-page0.html" TargetMode="External"/><Relationship Id="rId10" Type="http://schemas.openxmlformats.org/officeDocument/2006/relationships/hyperlink" Target="https://easternusa.salvationarmy.org/massachusetts/camp-summerprograms/" TargetMode="External"/><Relationship Id="rId4" Type="http://schemas.openxmlformats.org/officeDocument/2006/relationships/hyperlink" Target="https://national.macaronikid.com/locations" TargetMode="External"/><Relationship Id="rId9" Type="http://schemas.openxmlformats.org/officeDocument/2006/relationships/hyperlink" Target="https://www.masscamps.com/" TargetMode="External"/><Relationship Id="rId14" Type="http://schemas.openxmlformats.org/officeDocument/2006/relationships/hyperlink" Target="https://www.masscap.org/agenci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D63CF-3DE9-BA47-AD6C-3CA9A50B6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Youth Summer Jobs and Camps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C1933-575E-314E-A8C0-02AE388116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Kelly Flannery, SDH Community Health Worker Team Lead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301BD-529D-C343-84D0-3959DCD26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January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3F4FD5-6872-FC47-BC1C-159D286BFA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US"/>
              <a:t>MGH Community Health Work |   Confidential—do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9850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8778D7C-7927-014E-8B61-98BDACB733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7772400" imgH="10058400" progId="TCLayout.ActiveDocument.1">
                  <p:embed/>
                </p:oleObj>
              </mc:Choice>
              <mc:Fallback>
                <p:oleObj name="think-cell Slide" r:id="rId5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8778D7C-7927-014E-8B61-98BDACB733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897A369A-D723-2141-853B-7666423001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>
              <a:latin typeface="Georgia" panose="02040502050405020303" pitchFamily="18" charset="0"/>
              <a:ea typeface="+mj-ea"/>
              <a:sym typeface="Georgia" panose="02040502050405020303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B8E81-73FA-8241-9491-D4B6008E2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336837"/>
            <a:ext cx="10902950" cy="956516"/>
          </a:xfrm>
        </p:spPr>
        <p:txBody>
          <a:bodyPr/>
          <a:lstStyle/>
          <a:p>
            <a:r>
              <a:rPr lang="en-US" dirty="0"/>
              <a:t>Youth Summer Job Programs -Boston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57BEBC-D8C9-9A49-A75C-48119DA2D8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/>
              <a:t>MGH Community Health Work |   Confidential—do not copy or distribute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CD35292-3057-F552-C50F-45CBF3B35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459395"/>
              </p:ext>
            </p:extLst>
          </p:nvPr>
        </p:nvGraphicFramePr>
        <p:xfrm>
          <a:off x="434526" y="763140"/>
          <a:ext cx="112439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0873">
                  <a:extLst>
                    <a:ext uri="{9D8B030D-6E8A-4147-A177-3AD203B41FA5}">
                      <a16:colId xmlns:a16="http://schemas.microsoft.com/office/drawing/2014/main" val="371974730"/>
                    </a:ext>
                  </a:extLst>
                </a:gridCol>
                <a:gridCol w="3315966">
                  <a:extLst>
                    <a:ext uri="{9D8B030D-6E8A-4147-A177-3AD203B41FA5}">
                      <a16:colId xmlns:a16="http://schemas.microsoft.com/office/drawing/2014/main" val="2734674320"/>
                    </a:ext>
                  </a:extLst>
                </a:gridCol>
                <a:gridCol w="3737113">
                  <a:extLst>
                    <a:ext uri="{9D8B030D-6E8A-4147-A177-3AD203B41FA5}">
                      <a16:colId xmlns:a16="http://schemas.microsoft.com/office/drawing/2014/main" val="518448151"/>
                    </a:ext>
                  </a:extLst>
                </a:gridCol>
              </a:tblGrid>
              <a:tr h="27627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Program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Deadlines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Age 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732430"/>
                  </a:ext>
                </a:extLst>
              </a:tr>
              <a:tr h="276273">
                <a:tc>
                  <a:txBody>
                    <a:bodyPr/>
                    <a:lstStyle/>
                    <a:p>
                      <a:r>
                        <a:rPr lang="en-US" sz="1600">
                          <a:hlinkClick r:id="rId7"/>
                        </a:rPr>
                        <a:t>Boston PIC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 open 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16 years old by July 1st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390365"/>
                  </a:ext>
                </a:extLst>
              </a:tr>
              <a:tr h="477199">
                <a:tc>
                  <a:txBody>
                    <a:bodyPr/>
                    <a:lstStyle/>
                    <a:p>
                      <a:r>
                        <a:rPr lang="en-US" sz="1600">
                          <a:hlinkClick r:id="rId8"/>
                        </a:rPr>
                        <a:t>Summer Youth Employment Program- MPDC Roxbury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 listed (fills quickly)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 to 19 </a:t>
                      </a:r>
                      <a:r>
                        <a:rPr lang="en-US" sz="1600" dirty="0" err="1"/>
                        <a:t>yo</a:t>
                      </a:r>
                      <a:r>
                        <a:rPr lang="en-US" sz="1600" dirty="0"/>
                        <a:t> primarily Boston youth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34589"/>
                  </a:ext>
                </a:extLst>
              </a:tr>
              <a:tr h="477199">
                <a:tc>
                  <a:txBody>
                    <a:bodyPr/>
                    <a:lstStyle/>
                    <a:p>
                      <a:r>
                        <a:rPr lang="en-US" sz="1600">
                          <a:hlinkClick r:id="rId9"/>
                        </a:rPr>
                        <a:t>BCYF Youth Engagement &amp; Employment | Boston.gov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2024 dates not listed yet: 2023 dates were March 13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- April 30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to 18 </a:t>
                      </a:r>
                      <a:r>
                        <a:rPr lang="en-US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Boston youth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589240"/>
                  </a:ext>
                </a:extLst>
              </a:tr>
              <a:tr h="276273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0"/>
                        </a:rPr>
                        <a:t>ABCD </a:t>
                      </a:r>
                      <a:r>
                        <a:rPr lang="en-US" sz="1600" err="1">
                          <a:hlinkClick r:id="rId10"/>
                        </a:rPr>
                        <a:t>SummerWorks</a:t>
                      </a:r>
                      <a:r>
                        <a:rPr lang="en-US" sz="1600">
                          <a:hlinkClick r:id="rId10"/>
                        </a:rPr>
                        <a:t> Registration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 open yet for 2024 but in 2023 Application open February 1</a:t>
                      </a:r>
                      <a:r>
                        <a:rPr lang="en-US" sz="1600" baseline="30000" dirty="0"/>
                        <a:t>st</a:t>
                      </a:r>
                    </a:p>
                    <a:p>
                      <a:r>
                        <a:rPr lang="en-US" sz="1600" dirty="0"/>
                        <a:t>Apply early!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14 to 21 </a:t>
                      </a:r>
                      <a:r>
                        <a:rPr lang="en-US" sz="1600" err="1"/>
                        <a:t>yo</a:t>
                      </a:r>
                      <a:r>
                        <a:rPr lang="en-US" sz="1600"/>
                        <a:t> Boston and Medford residents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092450"/>
                  </a:ext>
                </a:extLst>
              </a:tr>
              <a:tr h="276273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1"/>
                        </a:rPr>
                        <a:t>Careers - YMCA of Greater Boston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52642"/>
                  </a:ext>
                </a:extLst>
              </a:tr>
              <a:tr h="678125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2"/>
                        </a:rPr>
                        <a:t>Youth Conservation Corps | US Forest Service (usda.gov)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 posted in February. Accepted by March 1 for direct hire by forest positions and up to April 15 for partner offered positions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15 to 18 (can’t turn 19 during program)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Also has several other types of internships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277057"/>
                  </a:ext>
                </a:extLst>
              </a:tr>
              <a:tr h="666084">
                <a:tc>
                  <a:txBody>
                    <a:bodyPr/>
                    <a:lstStyle/>
                    <a:p>
                      <a:r>
                        <a:rPr lang="en-US" sz="1600" dirty="0" err="1">
                          <a:hlinkClick r:id="rId13"/>
                        </a:rPr>
                        <a:t>Massport</a:t>
                      </a:r>
                      <a:r>
                        <a:rPr lang="en-US" sz="1600" dirty="0">
                          <a:hlinkClick r:id="rId13"/>
                        </a:rPr>
                        <a:t> Student Programs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Positions not posted on website yet. When posted, they will be found on the careers section.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 2023 they had two options: One for any youth over 18 and another for Junior or Senior College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96564"/>
                  </a:ext>
                </a:extLst>
              </a:tr>
              <a:tr h="477199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4"/>
                        </a:rPr>
                        <a:t>Job Help for Teens | Boston Public Library (bpl.org)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Dozens of youth job and internship opportunities listed on this site!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851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10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8778D7C-7927-014E-8B61-98BDACB733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7772400" imgH="10058400" progId="TCLayout.ActiveDocument.1">
                  <p:embed/>
                </p:oleObj>
              </mc:Choice>
              <mc:Fallback>
                <p:oleObj name="think-cell Slide" r:id="rId5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8778D7C-7927-014E-8B61-98BDACB733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897A369A-D723-2141-853B-7666423001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>
              <a:latin typeface="Georgia" panose="02040502050405020303" pitchFamily="18" charset="0"/>
              <a:ea typeface="+mj-ea"/>
              <a:sym typeface="Georgia" panose="02040502050405020303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B8E81-73FA-8241-9491-D4B6008E2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Youth Summer Job Programs- Outside of Boston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57BEBC-D8C9-9A49-A75C-48119DA2D8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/>
              <a:t>MGH Community Health Work |   Confidential—do not copy or distribute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B1F2AB8D-8AD3-053D-5403-9D69DF78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21135"/>
              </p:ext>
            </p:extLst>
          </p:nvPr>
        </p:nvGraphicFramePr>
        <p:xfrm>
          <a:off x="805070" y="1286197"/>
          <a:ext cx="10739228" cy="4328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807">
                  <a:extLst>
                    <a:ext uri="{9D8B030D-6E8A-4147-A177-3AD203B41FA5}">
                      <a16:colId xmlns:a16="http://schemas.microsoft.com/office/drawing/2014/main" val="1968833514"/>
                    </a:ext>
                  </a:extLst>
                </a:gridCol>
                <a:gridCol w="3523987">
                  <a:extLst>
                    <a:ext uri="{9D8B030D-6E8A-4147-A177-3AD203B41FA5}">
                      <a16:colId xmlns:a16="http://schemas.microsoft.com/office/drawing/2014/main" val="1301488823"/>
                    </a:ext>
                  </a:extLst>
                </a:gridCol>
                <a:gridCol w="2109354">
                  <a:extLst>
                    <a:ext uri="{9D8B030D-6E8A-4147-A177-3AD203B41FA5}">
                      <a16:colId xmlns:a16="http://schemas.microsoft.com/office/drawing/2014/main" val="3929637584"/>
                    </a:ext>
                  </a:extLst>
                </a:gridCol>
                <a:gridCol w="2421080">
                  <a:extLst>
                    <a:ext uri="{9D8B030D-6E8A-4147-A177-3AD203B41FA5}">
                      <a16:colId xmlns:a16="http://schemas.microsoft.com/office/drawing/2014/main" val="2424747576"/>
                    </a:ext>
                  </a:extLst>
                </a:gridCol>
              </a:tblGrid>
              <a:tr h="549939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Program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Deadlines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City/Town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2211"/>
                  </a:ext>
                </a:extLst>
              </a:tr>
              <a:tr h="668526">
                <a:tc>
                  <a:txBody>
                    <a:bodyPr/>
                    <a:lstStyle/>
                    <a:p>
                      <a:r>
                        <a:rPr lang="en-US">
                          <a:hlinkClick r:id="rId7"/>
                        </a:rPr>
                        <a:t>La </a:t>
                      </a:r>
                      <a:r>
                        <a:rPr lang="en-US" err="1">
                          <a:hlinkClick r:id="rId7"/>
                        </a:rPr>
                        <a:t>Colaborativa</a:t>
                      </a:r>
                      <a:r>
                        <a:rPr lang="en-US">
                          <a:hlinkClick r:id="rId7"/>
                        </a:rPr>
                        <a:t> Youth Jobs Application (tfaforms.com)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Deadline still to be determined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14-21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Chelsea residents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02504"/>
                  </a:ext>
                </a:extLst>
              </a:tr>
              <a:tr h="549939">
                <a:tc>
                  <a:txBody>
                    <a:bodyPr/>
                    <a:lstStyle/>
                    <a:p>
                      <a:r>
                        <a:rPr lang="en-US">
                          <a:hlinkClick r:id="rId8"/>
                        </a:rPr>
                        <a:t>Summer Work Program - LEAP for Education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Registration opens in April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14-19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Lynn, Peabody, and </a:t>
                      </a:r>
                    </a:p>
                    <a:p>
                      <a:r>
                        <a:rPr lang="en-US"/>
                        <a:t>Salem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50813"/>
                  </a:ext>
                </a:extLst>
              </a:tr>
              <a:tr h="549939">
                <a:tc>
                  <a:txBody>
                    <a:bodyPr/>
                    <a:lstStyle/>
                    <a:p>
                      <a:r>
                        <a:rPr lang="en-US">
                          <a:hlinkClick r:id="rId9"/>
                        </a:rPr>
                        <a:t>Everett Summer Youth Job Program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Deadline for 2024 TBA but in 2023 the deadline was April 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14-21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Everett Residents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608924"/>
                  </a:ext>
                </a:extLst>
              </a:tr>
              <a:tr h="549939">
                <a:tc>
                  <a:txBody>
                    <a:bodyPr/>
                    <a:lstStyle/>
                    <a:p>
                      <a:r>
                        <a:rPr lang="en-US">
                          <a:hlinkClick r:id="rId10"/>
                        </a:rPr>
                        <a:t>Revere Summer Youth Job Program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@024 deadline for 2024 TBA but in 2023 the deadline was April 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15-21 (as of May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Revere residents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45993"/>
                  </a:ext>
                </a:extLst>
              </a:tr>
              <a:tr h="549939">
                <a:tc>
                  <a:txBody>
                    <a:bodyPr/>
                    <a:lstStyle/>
                    <a:p>
                      <a:r>
                        <a:rPr lang="en-US">
                          <a:hlinkClick r:id="rId11"/>
                        </a:rPr>
                        <a:t>Malden Mayor's Youth Employment Program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March 1</a:t>
                      </a:r>
                      <a:r>
                        <a:rPr lang="en-US" baseline="30000"/>
                        <a:t>st</a:t>
                      </a:r>
                      <a:r>
                        <a:rPr lang="en-US"/>
                        <a:t> to April 30</a:t>
                      </a:r>
                      <a:r>
                        <a:rPr lang="en-US" baseline="30000"/>
                        <a:t>th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Malden residents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11560"/>
                  </a:ext>
                </a:extLst>
              </a:tr>
              <a:tr h="549939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 towns/cities: Search “city” summer youth job program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69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43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8778D7C-7927-014E-8B61-98BDACB733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7772400" imgH="10058400" progId="TCLayout.ActiveDocument.1">
                  <p:embed/>
                </p:oleObj>
              </mc:Choice>
              <mc:Fallback>
                <p:oleObj name="think-cell Slide" r:id="rId5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8778D7C-7927-014E-8B61-98BDACB733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897A369A-D723-2141-853B-7666423001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>
              <a:latin typeface="Georgia" panose="02040502050405020303" pitchFamily="18" charset="0"/>
              <a:ea typeface="+mj-ea"/>
              <a:sym typeface="Georgia" panose="02040502050405020303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B8E81-73FA-8241-9491-D4B6008E2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Youth Summer Job Programs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57BEBC-D8C9-9A49-A75C-48119DA2D8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/>
              <a:t>MGH Community Health Work |   Confidential—do not copy or distribute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B1F2AB8D-8AD3-053D-5403-9D69DF78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18463"/>
              </p:ext>
            </p:extLst>
          </p:nvPr>
        </p:nvGraphicFramePr>
        <p:xfrm>
          <a:off x="2201656" y="1230464"/>
          <a:ext cx="7782338" cy="501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2338">
                  <a:extLst>
                    <a:ext uri="{9D8B030D-6E8A-4147-A177-3AD203B41FA5}">
                      <a16:colId xmlns:a16="http://schemas.microsoft.com/office/drawing/2014/main" val="19688335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General Search Resources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2211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r>
                        <a:rPr lang="en-US" sz="1700" err="1">
                          <a:hlinkClick r:id="rId7"/>
                        </a:rPr>
                        <a:t>MassHire</a:t>
                      </a:r>
                      <a:r>
                        <a:rPr lang="en-US" sz="1700">
                          <a:hlinkClick r:id="rId7"/>
                        </a:rPr>
                        <a:t> youth service provider list | Mass.gov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02504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>
                          <a:hlinkClick r:id="rId8"/>
                        </a:rPr>
                        <a:t>Local MASSCAP agencies 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19823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>
                          <a:hlinkClick r:id="rId9"/>
                        </a:rPr>
                        <a:t>Family Resource Centers</a:t>
                      </a:r>
                      <a:r>
                        <a:rPr lang="en-US" sz="17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45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700"/>
                        <a:t>Boys and Girls Clubs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50813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r>
                        <a:rPr lang="en-US" sz="1700"/>
                        <a:t>Middle/High School Career Centers &amp; Guidance Offices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60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700"/>
                        <a:t>YMCA’s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45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700"/>
                        <a:t>Salvation Army (16 years old and up)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46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700"/>
                        <a:t>Community Development Corporations (often have youth engagement programs)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11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700"/>
                        <a:t>Public Libraries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69614"/>
                  </a:ext>
                </a:extLst>
              </a:tr>
              <a:tr h="131990">
                <a:tc>
                  <a:txBody>
                    <a:bodyPr/>
                    <a:lstStyle/>
                    <a:p>
                      <a:r>
                        <a:rPr lang="en-US" sz="1700"/>
                        <a:t>City/Town Summer Youth Job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61219"/>
                  </a:ext>
                </a:extLst>
              </a:tr>
              <a:tr h="131990">
                <a:tc>
                  <a:txBody>
                    <a:bodyPr/>
                    <a:lstStyle/>
                    <a:p>
                      <a:r>
                        <a:rPr lang="en-US" sz="1700"/>
                        <a:t>Recreation Centers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664911"/>
                  </a:ext>
                </a:extLst>
              </a:tr>
              <a:tr h="131990">
                <a:tc>
                  <a:txBody>
                    <a:bodyPr/>
                    <a:lstStyle/>
                    <a:p>
                      <a:r>
                        <a:rPr lang="en-US" sz="1700"/>
                        <a:t>Community Colleges</a:t>
                      </a:r>
                      <a:endParaRPr lang="en-US" sz="1700" i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027808"/>
                  </a:ext>
                </a:extLst>
              </a:tr>
              <a:tr h="131990">
                <a:tc>
                  <a:txBody>
                    <a:bodyPr/>
                    <a:lstStyle/>
                    <a:p>
                      <a:r>
                        <a:rPr lang="en-US" sz="1700" i="0" dirty="0"/>
                        <a:t>Hospitals (</a:t>
                      </a:r>
                      <a:r>
                        <a:rPr lang="en-US" sz="1700" i="0" dirty="0">
                          <a:hlinkClick r:id="rId10"/>
                        </a:rPr>
                        <a:t>MGH</a:t>
                      </a:r>
                      <a:r>
                        <a:rPr lang="en-US" sz="1700" i="0" dirty="0"/>
                        <a:t>,</a:t>
                      </a:r>
                      <a:r>
                        <a:rPr lang="en-US" sz="1700" i="0" dirty="0">
                          <a:hlinkClick r:id="rId11"/>
                        </a:rPr>
                        <a:t>BWH</a:t>
                      </a:r>
                      <a:r>
                        <a:rPr lang="en-US" sz="1700" i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59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3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8778D7C-7927-014E-8B61-98BDACB733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7772400" imgH="10058400" progId="TCLayout.ActiveDocument.1">
                  <p:embed/>
                </p:oleObj>
              </mc:Choice>
              <mc:Fallback>
                <p:oleObj name="think-cell Slide" r:id="rId5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8778D7C-7927-014E-8B61-98BDACB733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897A369A-D723-2141-853B-76664230012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>
              <a:latin typeface="Georgia" panose="02040502050405020303" pitchFamily="18" charset="0"/>
              <a:ea typeface="+mj-ea"/>
              <a:sym typeface="Georgia" panose="02040502050405020303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B8E81-73FA-8241-9491-D4B6008E2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Camps- Boston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57BEBC-D8C9-9A49-A75C-48119DA2D8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/>
              <a:t>MGH Community Health Work |   Confidential—do not copy or distribute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B1F2AB8D-8AD3-053D-5403-9D69DF78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785965"/>
              </p:ext>
            </p:extLst>
          </p:nvPr>
        </p:nvGraphicFramePr>
        <p:xfrm>
          <a:off x="914537" y="1554480"/>
          <a:ext cx="1035657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046">
                  <a:extLst>
                    <a:ext uri="{9D8B030D-6E8A-4147-A177-3AD203B41FA5}">
                      <a16:colId xmlns:a16="http://schemas.microsoft.com/office/drawing/2014/main" val="1968833514"/>
                    </a:ext>
                  </a:extLst>
                </a:gridCol>
                <a:gridCol w="5755530">
                  <a:extLst>
                    <a:ext uri="{9D8B030D-6E8A-4147-A177-3AD203B41FA5}">
                      <a16:colId xmlns:a16="http://schemas.microsoft.com/office/drawing/2014/main" val="26912196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2211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r>
                        <a:rPr lang="en-US">
                          <a:hlinkClick r:id="rId7"/>
                        </a:rPr>
                        <a:t>Boston Summer Camps and Programs 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Extensive list of camps and programs available to Boston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069269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Partner BPS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Find camps and youth programming for BPS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02504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Camp Harbor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Free for Boston residents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750033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0"/>
                        </a:rPr>
                        <a:t>Mommy Poppins</a:t>
                      </a:r>
                      <a:r>
                        <a:rPr lang="en-US" dirty="0"/>
                        <a:t>-Free and affordable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Should have 2024 article out soon for Free and Affordable Summer Camps in </a:t>
                      </a:r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Boston and outside of Boston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19823"/>
                  </a:ext>
                </a:extLst>
              </a:tr>
              <a:tr h="132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hlinkClick r:id="rId11"/>
                        </a:rPr>
                        <a:t>Boston Central Camp Directory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highlight>
                            <a:srgbClr val="00FFFF"/>
                          </a:highlight>
                        </a:rPr>
                        <a:t>Includes camps outside of Boston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45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12"/>
                        </a:rPr>
                        <a:t>Camp Shriver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 Free Inclusive Summer Camp for Children with and without Disabilities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50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13"/>
                        </a:rPr>
                        <a:t>Boston Centers For Youth &amp; Families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591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hlinkClick r:id="rId14"/>
                        </a:rPr>
                        <a:t>Access Recreation Boston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11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2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BA637A-855D-C4AB-DA8E-CF72761F9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5873" y="1480391"/>
            <a:ext cx="5818239" cy="4383554"/>
          </a:xfrm>
        </p:spPr>
        <p:txBody>
          <a:bodyPr/>
          <a:lstStyle/>
          <a:p>
            <a:r>
              <a:rPr lang="en-US" dirty="0"/>
              <a:t>Camps for Children with Special Needs</a:t>
            </a:r>
            <a:endParaRPr lang="en-US" dirty="0">
              <a:hlinkClick r:id="rId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Massachusetts Summer Camps | </a:t>
            </a:r>
            <a:r>
              <a:rPr lang="en-US" dirty="0" err="1">
                <a:hlinkClick r:id="rId2"/>
              </a:rPr>
              <a:t>KidsCamps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Special-Needs Camps &amp; Fairs Massachusetts 2024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Camp Channel - Special Needs Camps</a:t>
            </a:r>
            <a:endParaRPr lang="en-US" dirty="0"/>
          </a:p>
          <a:p>
            <a:endParaRPr lang="en-US" dirty="0">
              <a:hlinkClick r:id="rId5"/>
            </a:endParaRPr>
          </a:p>
          <a:p>
            <a:r>
              <a:rPr lang="en-US" dirty="0"/>
              <a:t>Camp for Children Grieving</a:t>
            </a:r>
            <a:endParaRPr lang="en-US" dirty="0">
              <a:hlinkClick r:id="rId5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Comfort Zone Camp</a:t>
            </a:r>
            <a:r>
              <a:rPr lang="en-US" dirty="0"/>
              <a:t> – Richmond, 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Virtual</a:t>
            </a:r>
          </a:p>
          <a:p>
            <a:pPr marL="206523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Varsity Tutors Virtual Courses</a:t>
            </a:r>
            <a:r>
              <a:rPr lang="en-US" dirty="0"/>
              <a:t>  </a:t>
            </a:r>
          </a:p>
          <a:p>
            <a:pPr marL="206523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ID Tech</a:t>
            </a:r>
            <a:endParaRPr lang="en-US" dirty="0"/>
          </a:p>
          <a:p>
            <a:pPr marL="206523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8"/>
              </a:rPr>
              <a:t>Virtual Camp Search Tool</a:t>
            </a:r>
            <a:r>
              <a:rPr lang="en-US" dirty="0"/>
              <a:t>  </a:t>
            </a:r>
          </a:p>
          <a:p>
            <a:pPr marL="206523" indent="-342900">
              <a:buFont typeface="Arial" panose="020B0604020202020204" pitchFamily="34" charset="0"/>
              <a:buChar char="•"/>
            </a:pPr>
            <a:r>
              <a:rPr lang="en-US" dirty="0" err="1">
                <a:hlinkClick r:id="rId9"/>
              </a:rPr>
              <a:t>Outschool</a:t>
            </a:r>
            <a:r>
              <a:rPr lang="en-US" dirty="0">
                <a:hlinkClick r:id="rId9"/>
              </a:rPr>
              <a:t> Online Summer Camp Search Tool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0C45A-CA93-2B67-27A2-143FA3EFB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899" y="1480391"/>
            <a:ext cx="5454926" cy="4023360"/>
          </a:xfrm>
        </p:spPr>
        <p:txBody>
          <a:bodyPr/>
          <a:lstStyle/>
          <a:p>
            <a:r>
              <a:rPr lang="en-US" dirty="0"/>
              <a:t>Sleep Away Camps for Children with Complex Medical Conditions and/or Special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0"/>
              </a:rPr>
              <a:t>Adirondack Camp For Children With Serious Medical Conditions</a:t>
            </a:r>
            <a:r>
              <a:rPr lang="en-US" dirty="0"/>
              <a:t> – Lake Luzerne, 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1"/>
              </a:rPr>
              <a:t>Zebra Crossings</a:t>
            </a:r>
            <a:r>
              <a:rPr lang="en-US" dirty="0"/>
              <a:t> – Portsmouth, NH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2"/>
              </a:rPr>
              <a:t>Camp Allen in Bedford New Hampshire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3"/>
              </a:rPr>
              <a:t>Camp Jabberwocky</a:t>
            </a:r>
            <a:r>
              <a:rPr lang="en-US" dirty="0"/>
              <a:t> – Vineyard Haven, 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4"/>
              </a:rPr>
              <a:t>Special Surfers</a:t>
            </a:r>
            <a:r>
              <a:rPr lang="en-US" dirty="0"/>
              <a:t> – Kennebunk, Maine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5"/>
              </a:rPr>
              <a:t>Camp Courage – Epilepsy Foundation of Connecticut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6"/>
              </a:rPr>
              <a:t>Camp Frank A. Day</a:t>
            </a:r>
            <a:r>
              <a:rPr lang="en-US" dirty="0"/>
              <a:t> – East Brookfield, 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7"/>
              </a:rPr>
              <a:t>Camp Simcha &amp; Camp Simcha Special</a:t>
            </a:r>
            <a:r>
              <a:rPr lang="en-US" dirty="0"/>
              <a:t> – Glen </a:t>
            </a:r>
            <a:r>
              <a:rPr lang="en-US" dirty="0" err="1"/>
              <a:t>Spey</a:t>
            </a:r>
            <a:r>
              <a:rPr lang="en-US" dirty="0"/>
              <a:t>, NY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A0F22D-7BD0-6D44-C85B-E69B3AB5A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Camps cont.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98311-B601-D718-A6C8-D1E200F7EB6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MGH Community Health Work |   Confidential—do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422261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7290CD-A117-EAE5-54A7-9B9CD3D89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543" y="1420901"/>
            <a:ext cx="5768438" cy="40233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Summer Nature Day Camps – Mass Audubon </a:t>
            </a:r>
            <a:endParaRPr lang="en-US" dirty="0">
              <a:hlinkClick r:id="rId3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hlinkClick r:id="rId4"/>
              </a:rPr>
              <a:t>Macaroni KID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hlinkClick r:id="rId5"/>
              </a:rPr>
              <a:t>2023 Guide to Summer Camps in Boston + Beyond!</a:t>
            </a:r>
            <a:r>
              <a:rPr lang="en-US" dirty="0"/>
              <a:t> </a:t>
            </a:r>
          </a:p>
          <a:p>
            <a:pPr marL="804863" lvl="1" indent="-342900">
              <a:buSzTx/>
              <a:buFont typeface="Courier New" panose="02070309020205020404" pitchFamily="49" charset="0"/>
              <a:buChar char="o"/>
              <a:defRPr/>
            </a:pPr>
            <a:r>
              <a:rPr lang="en-US" dirty="0">
                <a:hlinkClick r:id="rId4"/>
              </a:rPr>
              <a:t>2024 Guide not out yet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hlinkClick r:id="rId6"/>
              </a:rPr>
              <a:t>Family Resource Centers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American Camp Association, New England 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8"/>
              </a:rPr>
              <a:t>Student Trip and Camp Advisors Search Tool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9"/>
              </a:rPr>
              <a:t>Mass Camps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0"/>
              </a:rPr>
              <a:t>Salvation Army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1"/>
              </a:rPr>
              <a:t>Girl Scout Camps </a:t>
            </a:r>
            <a:r>
              <a:rPr lang="en-US" dirty="0"/>
              <a:t> &amp; </a:t>
            </a:r>
            <a:r>
              <a:rPr lang="en-US" dirty="0">
                <a:hlinkClick r:id="rId12"/>
              </a:rPr>
              <a:t>Boy Scouts Camps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3"/>
              </a:rPr>
              <a:t>Camp Invention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4"/>
              </a:rPr>
              <a:t>Local Community Action Agencies (CAPS)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15"/>
              </a:rPr>
              <a:t>Massachusetts Summer Camps | </a:t>
            </a:r>
            <a:r>
              <a:rPr lang="en-US" dirty="0" err="1">
                <a:hlinkClick r:id="rId15"/>
              </a:rPr>
              <a:t>KidsCamps</a:t>
            </a:r>
            <a:endParaRPr lang="en-US" dirty="0"/>
          </a:p>
          <a:p>
            <a:endParaRPr lang="en-US" dirty="0">
              <a:highlight>
                <a:srgbClr val="00FFFF"/>
              </a:highlight>
            </a:endParaRPr>
          </a:p>
          <a:p>
            <a:r>
              <a:rPr lang="en-US" sz="1800" dirty="0">
                <a:highlight>
                  <a:srgbClr val="00FFFF"/>
                </a:highlight>
              </a:rPr>
              <a:t>Lend a Hand has a camp grant you can apply for here:</a:t>
            </a:r>
          </a:p>
          <a:p>
            <a:r>
              <a:rPr lang="en-US" sz="1800" dirty="0">
                <a:highlight>
                  <a:srgbClr val="00FFFF"/>
                </a:highlight>
              </a:rPr>
              <a:t> </a:t>
            </a:r>
            <a:r>
              <a:rPr lang="en-US" sz="1800" dirty="0">
                <a:highlight>
                  <a:srgbClr val="00FFFF"/>
                </a:highlight>
                <a:hlinkClick r:id="rId16"/>
              </a:rPr>
              <a:t>Grants - Lend A Hand Society (lend-a-hand-society.org)</a:t>
            </a:r>
            <a:r>
              <a:rPr lang="en-US" sz="1800" dirty="0"/>
              <a:t> </a:t>
            </a:r>
            <a:endParaRPr lang="en-US" sz="1800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20EDD-8355-2788-C39B-248DD03A5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087" y="1420901"/>
            <a:ext cx="5208054" cy="40233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Local Colleges/Universities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Local Council’s for the </a:t>
            </a:r>
            <a:r>
              <a:rPr lang="en-US" sz="20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Arts</a:t>
            </a:r>
            <a:r>
              <a:rPr lang="en-US" sz="2000" dirty="0"/>
              <a:t> and Museums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Boys and Girls Clubs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YMCA’s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Public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Museums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Community Development Corporations (often have youth engagement programs)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Public Libraries and Community Art Centers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City/Town Summer Recreation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Places of worship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Zoo’s (</a:t>
            </a:r>
            <a:r>
              <a:rPr lang="en-US" dirty="0">
                <a:hlinkClick r:id="rId17"/>
              </a:rPr>
              <a:t>Zoo New England Summer Camps</a:t>
            </a:r>
            <a:r>
              <a:rPr lang="en-US" dirty="0"/>
              <a:t>)</a:t>
            </a:r>
          </a:p>
          <a:p>
            <a:pPr marL="804863" lvl="1" indent="-342900"/>
            <a:r>
              <a:rPr lang="en-US" dirty="0"/>
              <a:t>Zoo New England- Enrollment open now! </a:t>
            </a:r>
          </a:p>
          <a:p>
            <a:pPr marL="804863" lvl="1" indent="-342900"/>
            <a:r>
              <a:rPr lang="en-US" b="1" u="sng" dirty="0"/>
              <a:t>Offers sliding scale scholarships.</a:t>
            </a:r>
            <a:r>
              <a:rPr lang="en-US" dirty="0"/>
              <a:t> Explore now, some sessions are almost filled!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3F5E9C-8301-6987-0F51-D498DA33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Summer Camps – Search Tools and General Ideas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531C4-3611-8A08-55C7-0D6C1C7C21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MGH Community Health Work |   Confidential—do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8924433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6whv99HOK.4oPr_lV5y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6whv99HOK.4oPr_lV5yw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cxCUTrzp..khx_FJMRB_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cxCUTrzp..khx_FJMRB_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6whv99HOK.4oPr_lV5yw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6whv99HOK.4oPr_lV5y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GB_standard_template_082020">
  <a:themeElements>
    <a:clrScheme name="MGB">
      <a:dk1>
        <a:srgbClr val="000000"/>
      </a:dk1>
      <a:lt1>
        <a:srgbClr val="FFFFFF"/>
      </a:lt1>
      <a:dk2>
        <a:srgbClr val="B0E3E2"/>
      </a:dk2>
      <a:lt2>
        <a:srgbClr val="808080"/>
      </a:lt2>
      <a:accent1>
        <a:srgbClr val="009AA3"/>
      </a:accent1>
      <a:accent2>
        <a:srgbClr val="003A93"/>
      </a:accent2>
      <a:accent3>
        <a:srgbClr val="0077CA"/>
      </a:accent3>
      <a:accent4>
        <a:srgbClr val="CD7F00"/>
      </a:accent4>
      <a:accent5>
        <a:srgbClr val="5C068A"/>
      </a:accent5>
      <a:accent6>
        <a:srgbClr val="CC0037"/>
      </a:accent6>
      <a:hlink>
        <a:srgbClr val="0077CA"/>
      </a:hlink>
      <a:folHlink>
        <a:srgbClr val="5C068A"/>
      </a:folHlink>
    </a:clrScheme>
    <a:fontScheme name="MGB2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5A6E707-03D8-F94C-A134-56EFE8EA586B}" vid="{CDC3E881-144C-C94D-9F47-81E5D87847F5}"/>
    </a:ext>
  </a:extLst>
</a:theme>
</file>

<file path=ppt/theme/theme2.xml><?xml version="1.0" encoding="utf-8"?>
<a:theme xmlns:a="http://schemas.openxmlformats.org/drawingml/2006/main" name="MGB_standard_template_082020">
  <a:themeElements>
    <a:clrScheme name="MGB">
      <a:dk1>
        <a:srgbClr val="000000"/>
      </a:dk1>
      <a:lt1>
        <a:srgbClr val="FFFFFF"/>
      </a:lt1>
      <a:dk2>
        <a:srgbClr val="B0E3E2"/>
      </a:dk2>
      <a:lt2>
        <a:srgbClr val="808080"/>
      </a:lt2>
      <a:accent1>
        <a:srgbClr val="009AA3"/>
      </a:accent1>
      <a:accent2>
        <a:srgbClr val="003A93"/>
      </a:accent2>
      <a:accent3>
        <a:srgbClr val="0077CA"/>
      </a:accent3>
      <a:accent4>
        <a:srgbClr val="CD7F00"/>
      </a:accent4>
      <a:accent5>
        <a:srgbClr val="5C068A"/>
      </a:accent5>
      <a:accent6>
        <a:srgbClr val="CC0037"/>
      </a:accent6>
      <a:hlink>
        <a:srgbClr val="0077CA"/>
      </a:hlink>
      <a:folHlink>
        <a:srgbClr val="5C068A"/>
      </a:folHlink>
    </a:clrScheme>
    <a:fontScheme name="MGB2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GB_standard_template_022021" id="{D73F0B1C-26EB-3F44-8AE0-474B42F0F61E}" vid="{68716181-CC01-2345-AB9B-FFE4016E16B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929</Words>
  <Application>Microsoft Office PowerPoint</Application>
  <PresentationFormat>Widescreen</PresentationFormat>
  <Paragraphs>154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System Font Regular</vt:lpstr>
      <vt:lpstr>Wingdings</vt:lpstr>
      <vt:lpstr>MGB_standard_template_082020</vt:lpstr>
      <vt:lpstr>MGB_standard_template_082020</vt:lpstr>
      <vt:lpstr>think-cell Slide</vt:lpstr>
      <vt:lpstr>Youth Summer Jobs and Camps</vt:lpstr>
      <vt:lpstr>Youth Summer Job Programs -Boston</vt:lpstr>
      <vt:lpstr>Youth Summer Job Programs- Outside of Boston</vt:lpstr>
      <vt:lpstr>Youth Summer Job Programs</vt:lpstr>
      <vt:lpstr>Summer Camps- Boston</vt:lpstr>
      <vt:lpstr>Summer Camps cont.</vt:lpstr>
      <vt:lpstr>Summer Camps – Search Tools and General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Summer Jobs and Camps</dc:title>
  <dc:creator>Flannery, Kelly</dc:creator>
  <cp:lastModifiedBy>Ellen Forman</cp:lastModifiedBy>
  <cp:revision>2</cp:revision>
  <dcterms:created xsi:type="dcterms:W3CDTF">2023-03-10T13:08:00Z</dcterms:created>
  <dcterms:modified xsi:type="dcterms:W3CDTF">2024-01-22T15:12:31Z</dcterms:modified>
</cp:coreProperties>
</file>